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8" r:id="rId3"/>
    <p:sldId id="335" r:id="rId4"/>
    <p:sldId id="336" r:id="rId5"/>
    <p:sldId id="337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9" r:id="rId25"/>
    <p:sldId id="357" r:id="rId26"/>
    <p:sldId id="358" r:id="rId27"/>
    <p:sldId id="360" r:id="rId28"/>
    <p:sldId id="361" r:id="rId29"/>
    <p:sldId id="362" r:id="rId30"/>
    <p:sldId id="363" r:id="rId31"/>
    <p:sldId id="364" r:id="rId32"/>
    <p:sldId id="365" r:id="rId33"/>
    <p:sldId id="366" r:id="rId34"/>
    <p:sldId id="367" r:id="rId35"/>
    <p:sldId id="368" r:id="rId36"/>
    <p:sldId id="369" r:id="rId37"/>
    <p:sldId id="370" r:id="rId38"/>
    <p:sldId id="371" r:id="rId39"/>
    <p:sldId id="372" r:id="rId40"/>
    <p:sldId id="373" r:id="rId41"/>
    <p:sldId id="374" r:id="rId42"/>
    <p:sldId id="375" r:id="rId43"/>
    <p:sldId id="376" r:id="rId44"/>
    <p:sldId id="377" r:id="rId45"/>
    <p:sldId id="378" r:id="rId46"/>
    <p:sldId id="379" r:id="rId47"/>
    <p:sldId id="380" r:id="rId48"/>
    <p:sldId id="381" r:id="rId49"/>
    <p:sldId id="382" r:id="rId50"/>
    <p:sldId id="383" r:id="rId51"/>
    <p:sldId id="384" r:id="rId52"/>
    <p:sldId id="385" r:id="rId53"/>
    <p:sldId id="386" r:id="rId54"/>
    <p:sldId id="392" r:id="rId55"/>
    <p:sldId id="393" r:id="rId56"/>
    <p:sldId id="390" r:id="rId57"/>
    <p:sldId id="391" r:id="rId58"/>
    <p:sldId id="388" r:id="rId59"/>
    <p:sldId id="389" r:id="rId60"/>
    <p:sldId id="38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93" d="100"/>
          <a:sy n="93" d="100"/>
        </p:scale>
        <p:origin x="3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1.71429" units="1/cm"/>
          <inkml:channelProperty channel="T" name="resolution" value="1" units="1/dev"/>
        </inkml:channelProperties>
      </inkml:inkSource>
      <inkml:timestamp xml:id="ts0" timeString="2020-11-26T18:24:56.2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1870 6879 0,'176'35'156,"-141"-35"-140,-17 0-16,17 0 15,-17 0 17,17 0-17,0 0 16,-17 0-15,17 0 0,18 0 15,0 0-15,-35 0-1,0 0 1,-18 18 234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1.71429" units="1/cm"/>
          <inkml:channelProperty channel="T" name="resolution" value="1" units="1/dev"/>
        </inkml:channelProperties>
      </inkml:inkSource>
      <inkml:timestamp xml:id="ts0" timeString="2020-11-26T18:25:21.8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2117 13282 0,'317'0'156,"-299"0"-156,35 0 16,-36 0 0,36 0-1,-35 0 1,0 0-1,-1 0 64,1 0-64,17 0 1,-17 0-1,-1 0 1,1 0 15,-36 0 172,1 0-156,-19 0-31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1.71429" units="1/cm"/>
          <inkml:channelProperty channel="T" name="resolution" value="1" units="1/dev"/>
        </inkml:channelProperties>
      </inkml:inkSource>
      <inkml:timestamp xml:id="ts0" timeString="2020-11-26T18:25:01.6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1958 7444 0,'35'0'125,"-17"0"-110,-1 0-15,19 0 32,34 0-17,-17 0 1,-18 0 15,-17 0-31,35 0 16,-35 0 140,-1 0-140,1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1.71429" units="1/cm"/>
          <inkml:channelProperty channel="T" name="resolution" value="1" units="1/dev"/>
        </inkml:channelProperties>
      </inkml:inkSource>
      <inkml:timestamp xml:id="ts0" timeString="2020-11-26T18:25:06.3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1993 8079 0,'35'0'110,"-17"0"-110,0 0 15,35 0 1,35 0 0,0 0-1,-35 0 17,-18-36-17,-17 36 126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1.71429" units="1/cm"/>
          <inkml:channelProperty channel="T" name="resolution" value="1" units="1/dev"/>
        </inkml:channelProperties>
      </inkml:inkSource>
      <inkml:timestamp xml:id="ts0" timeString="2020-11-26T18:25:08.9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2011 8696 0,'0'-18'93,"0"1"-46,17 17-16,1 0-15,17 0 0,124 17-1,-88 19 17,-1-36-17,-52 17 1,0-17 15,-1 0-15,1 0 15,17 0-15,-17 0-1,-1 0 1,1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1.71429" units="1/cm"/>
          <inkml:channelProperty channel="T" name="resolution" value="1" units="1/dev"/>
        </inkml:channelProperties>
      </inkml:inkSource>
      <inkml:timestamp xml:id="ts0" timeString="2020-11-26T18:25:10.1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2099 9066 0,'441'0'235,"-388"0"-235,-35 0 15,52 0 1,-52 0 15,17 0-15,-17 0 15,-1 0 16,1 0-32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1.71429" units="1/cm"/>
          <inkml:channelProperty channel="T" name="resolution" value="1" units="1/dev"/>
        </inkml:channelProperties>
      </inkml:inkSource>
      <inkml:timestamp xml:id="ts0" timeString="2020-11-26T18:25:11.2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2099 9648 0,'53'0'156,"-35"0"-141,34-17 1,-16 17 0,-1 0-1,0-18 17,-17 18-32,0 0 15,-1 0 1,1-35 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1.71429" units="1/cm"/>
          <inkml:channelProperty channel="T" name="resolution" value="1" units="1/dev"/>
        </inkml:channelProperties>
      </inkml:inkSource>
      <inkml:timestamp xml:id="ts0" timeString="2020-11-26T18:25:13.7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1940 10037 0,'36'17'172,"-1"1"-172,-18-18 16,36 0 0,18 0-1,-1 17 1,-34 1-1,17-18 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1.71429" units="1/cm"/>
          <inkml:channelProperty channel="T" name="resolution" value="1" units="1/dev"/>
        </inkml:channelProperties>
      </inkml:inkSource>
      <inkml:timestamp xml:id="ts0" timeString="2020-11-26T18:25:14.6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2099 10742 0,'0'-18'15,"35"18"110,18 0-125,-35 0 16,17 0-16,0 0 15,-17 0 17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1.71429" units="1/cm"/>
          <inkml:channelProperty channel="T" name="resolution" value="1" units="1/dev"/>
        </inkml:channelProperties>
      </inkml:inkSource>
      <inkml:timestamp xml:id="ts0" timeString="2020-11-26T18:25:15.8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2081 11289 0,'-17'0'15,"-1"0"1,18-18 46,35 18 32,1 0-78,-19 0-1,107 0 17,-107 0-17,19 0 16,-19 0 32,-17-35-47,18 35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2142A-344C-4C4D-B170-0C798B2E94BC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544CD-B890-46ED-804F-E8E6966C5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2142A-344C-4C4D-B170-0C798B2E94BC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544CD-B890-46ED-804F-E8E6966C5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6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2142A-344C-4C4D-B170-0C798B2E94BC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544CD-B890-46ED-804F-E8E6966C5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2142A-344C-4C4D-B170-0C798B2E94BC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544CD-B890-46ED-804F-E8E6966C5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1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2142A-344C-4C4D-B170-0C798B2E94BC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544CD-B890-46ED-804F-E8E6966C5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2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2142A-344C-4C4D-B170-0C798B2E94BC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544CD-B890-46ED-804F-E8E6966C5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81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2142A-344C-4C4D-B170-0C798B2E94BC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544CD-B890-46ED-804F-E8E6966C5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68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2142A-344C-4C4D-B170-0C798B2E94BC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544CD-B890-46ED-804F-E8E6966C5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35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2142A-344C-4C4D-B170-0C798B2E94BC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544CD-B890-46ED-804F-E8E6966C5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04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2142A-344C-4C4D-B170-0C798B2E94BC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544CD-B890-46ED-804F-E8E6966C5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83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2142A-344C-4C4D-B170-0C798B2E94BC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544CD-B890-46ED-804F-E8E6966C5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2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2142A-344C-4C4D-B170-0C798B2E94BC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544CD-B890-46ED-804F-E8E6966C5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89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1.emf"/><Relationship Id="rId18" Type="http://schemas.openxmlformats.org/officeDocument/2006/relationships/customXml" Target="../ink/ink8.xml"/><Relationship Id="rId3" Type="http://schemas.openxmlformats.org/officeDocument/2006/relationships/image" Target="../media/image4.png"/><Relationship Id="rId21" Type="http://schemas.openxmlformats.org/officeDocument/2006/relationships/image" Target="../media/image35.emf"/><Relationship Id="rId7" Type="http://schemas.openxmlformats.org/officeDocument/2006/relationships/image" Target="../media/image28.emf"/><Relationship Id="rId12" Type="http://schemas.openxmlformats.org/officeDocument/2006/relationships/customXml" Target="../ink/ink5.xml"/><Relationship Id="rId17" Type="http://schemas.openxmlformats.org/officeDocument/2006/relationships/image" Target="../media/image33.emf"/><Relationship Id="rId2" Type="http://schemas.openxmlformats.org/officeDocument/2006/relationships/image" Target="../media/image26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0.emf"/><Relationship Id="rId5" Type="http://schemas.openxmlformats.org/officeDocument/2006/relationships/image" Target="../media/image27.emf"/><Relationship Id="rId15" Type="http://schemas.openxmlformats.org/officeDocument/2006/relationships/image" Target="../media/image32.emf"/><Relationship Id="rId23" Type="http://schemas.openxmlformats.org/officeDocument/2006/relationships/image" Target="../media/image36.emf"/><Relationship Id="rId10" Type="http://schemas.openxmlformats.org/officeDocument/2006/relationships/customXml" Target="../ink/ink4.xml"/><Relationship Id="rId19" Type="http://schemas.openxmlformats.org/officeDocument/2006/relationships/image" Target="../media/image34.emf"/><Relationship Id="rId4" Type="http://schemas.openxmlformats.org/officeDocument/2006/relationships/customXml" Target="../ink/ink1.xml"/><Relationship Id="rId9" Type="http://schemas.openxmlformats.org/officeDocument/2006/relationships/image" Target="../media/image29.emf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62301"/>
            <a:ext cx="12192000" cy="2049462"/>
          </a:xfrm>
        </p:spPr>
        <p:txBody>
          <a:bodyPr>
            <a:normAutofit fontScale="90000"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</a:t>
            </a:r>
            <a:b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MÔ HÌNH HỌC MÁY</a:t>
            </a:r>
            <a:b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 BÀI TOÁN PHÂN LOẠI</a:t>
            </a:r>
            <a:endParaRPr lang="en-US" sz="5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278438"/>
            <a:ext cx="11849100" cy="1439862"/>
          </a:xfrm>
        </p:spPr>
        <p:txBody>
          <a:bodyPr/>
          <a:lstStyle/>
          <a:p>
            <a:pPr algn="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GVHD: PGS. Lê Anh Cường</a:t>
            </a:r>
          </a:p>
          <a:p>
            <a:pPr algn="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 viên: Lâm Phúc Nghi</a:t>
            </a:r>
          </a:p>
          <a:p>
            <a:pPr algn="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MSSV: 51403239</a:t>
            </a:r>
          </a:p>
          <a:p>
            <a:pPr algn="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31800"/>
            <a:ext cx="12192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 LIÊN ĐOÀN LAO ĐỘNG VIỆT NAM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TÔN ĐỨC THẮNG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Logo_TDT_M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537" y="1572260"/>
            <a:ext cx="20669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227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box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82" y="2892446"/>
            <a:ext cx="11756605" cy="37562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457" y="1608716"/>
            <a:ext cx="2777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Housing: yes; no; unknown.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86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box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62" y="1994084"/>
            <a:ext cx="11666139" cy="47284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457" y="1608716"/>
            <a:ext cx="24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Loan: yes; no; unknown.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55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box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5" y="2635776"/>
            <a:ext cx="11799456" cy="36410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373" y="1945598"/>
            <a:ext cx="284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Contact: cellular; telephone.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86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box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59" y="2603690"/>
            <a:ext cx="11715264" cy="38881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541" y="1977682"/>
            <a:ext cx="822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73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box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84" y="2587646"/>
            <a:ext cx="11815629" cy="41435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457" y="1608716"/>
            <a:ext cx="145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Day_of_week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1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box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8" y="2764109"/>
            <a:ext cx="11669930" cy="37398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457" y="1608716"/>
            <a:ext cx="444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Campaign: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liện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chiến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46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box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87" y="2892446"/>
            <a:ext cx="11637191" cy="3484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457" y="1737052"/>
            <a:ext cx="437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Previous: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chiến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75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box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44" y="3020783"/>
            <a:ext cx="11659824" cy="3190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457" y="1865388"/>
            <a:ext cx="668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Poutcome</a:t>
            </a:r>
            <a:r>
              <a:rPr lang="en-US" dirty="0" smtClean="0"/>
              <a:t>: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chiến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: failure; nonexistent; success.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5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box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72" y="2651817"/>
            <a:ext cx="11691851" cy="36739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457" y="2057892"/>
            <a:ext cx="7340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Emp.var.rate</a:t>
            </a:r>
            <a:r>
              <a:rPr lang="en-US" dirty="0" smtClean="0"/>
              <a:t>: </a:t>
            </a:r>
            <a:r>
              <a:rPr lang="en-US" dirty="0" err="1" smtClean="0"/>
              <a:t>employement</a:t>
            </a:r>
            <a:r>
              <a:rPr lang="en-US" dirty="0" smtClean="0"/>
              <a:t> variation rate: </a:t>
            </a:r>
            <a:r>
              <a:rPr lang="en-US" dirty="0" err="1" smtClean="0"/>
              <a:t>tỷ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–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quý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80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box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9221"/>
          <a:stretch/>
        </p:blipFill>
        <p:spPr>
          <a:xfrm>
            <a:off x="198758" y="3020783"/>
            <a:ext cx="11696832" cy="3495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457" y="2009766"/>
            <a:ext cx="691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Cons.price.idx</a:t>
            </a:r>
            <a:r>
              <a:rPr lang="en-US" dirty="0" smtClean="0"/>
              <a:t>: Consumer Price Index: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–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tháng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23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2" y="1400530"/>
            <a:ext cx="11434119" cy="520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6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box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29047"/>
          <a:stretch/>
        </p:blipFill>
        <p:spPr>
          <a:xfrm>
            <a:off x="177654" y="2796193"/>
            <a:ext cx="11826992" cy="37728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457" y="1865388"/>
            <a:ext cx="870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Cons.conf.idx</a:t>
            </a:r>
            <a:r>
              <a:rPr lang="en-US" dirty="0" smtClean="0"/>
              <a:t>: Consumer confident index: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niềm</a:t>
            </a:r>
            <a:r>
              <a:rPr lang="en-US" dirty="0" smtClean="0"/>
              <a:t> tin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–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tháng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07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b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box theo phân lớp.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91832"/>
            <a:ext cx="12192000" cy="45365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2063" y="1561515"/>
            <a:ext cx="618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</a:rPr>
              <a:t>Euribor3m: </a:t>
            </a:r>
            <a:r>
              <a:rPr lang="en-US" dirty="0" err="1" smtClean="0">
                <a:latin typeface="Times New Roman" panose="02020603050405020304" pitchFamily="18" charset="0"/>
              </a:rPr>
              <a:t>lãi</a:t>
            </a:r>
            <a:r>
              <a:rPr lang="en-US" dirty="0" smtClean="0"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</a:rPr>
              <a:t>suất</a:t>
            </a:r>
            <a:r>
              <a:rPr lang="en-US" dirty="0" smtClean="0">
                <a:latin typeface="Times New Roman" panose="02020603050405020304" pitchFamily="18" charset="0"/>
              </a:rPr>
              <a:t> 3 </a:t>
            </a:r>
            <a:r>
              <a:rPr lang="en-US" dirty="0" err="1" smtClean="0">
                <a:latin typeface="Times New Roman" panose="02020603050405020304" pitchFamily="18" charset="0"/>
              </a:rPr>
              <a:t>tháng</a:t>
            </a:r>
            <a:r>
              <a:rPr lang="en-US" dirty="0" smtClean="0">
                <a:latin typeface="Times New Roman" panose="02020603050405020304" pitchFamily="18" charset="0"/>
              </a:rPr>
              <a:t> Euro interbank offer rate – </a:t>
            </a:r>
            <a:r>
              <a:rPr lang="en-US" dirty="0" err="1" smtClean="0">
                <a:latin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</a:rPr>
              <a:t>ngày</a:t>
            </a:r>
            <a:r>
              <a:rPr lang="en-US" dirty="0" smtClean="0">
                <a:latin typeface="Times New Roman" panose="02020603050405020304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51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b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box theo phân lớp.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48" y="2651814"/>
            <a:ext cx="11914786" cy="39293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2063" y="1841506"/>
            <a:ext cx="4304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Nr.employed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lượng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–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quý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4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box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87" y="2427224"/>
            <a:ext cx="11641734" cy="363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3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unknown.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22" y="1396465"/>
            <a:ext cx="2186940" cy="1592580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44"/>
          <a:stretch/>
        </p:blipFill>
        <p:spPr>
          <a:xfrm>
            <a:off x="5350263" y="1326389"/>
            <a:ext cx="5989320" cy="484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5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672" y="1113395"/>
            <a:ext cx="5562600" cy="5010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866"/>
          <a:stretch/>
        </p:blipFill>
        <p:spPr>
          <a:xfrm>
            <a:off x="549275" y="1113395"/>
            <a:ext cx="3895725" cy="53727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673200" y="2476440"/>
              <a:ext cx="197280" cy="194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7360" y="2413080"/>
                <a:ext cx="2289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704880" y="2679840"/>
              <a:ext cx="140040" cy="3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9040" y="2616120"/>
                <a:ext cx="171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717480" y="2895480"/>
              <a:ext cx="146520" cy="133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1640" y="2832120"/>
                <a:ext cx="1782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/>
              <p14:cNvContentPartPr/>
              <p14:nvPr/>
            </p14:nvContentPartPr>
            <p14:xfrm>
              <a:off x="723960" y="3117960"/>
              <a:ext cx="190800" cy="2556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8120" y="3054240"/>
                <a:ext cx="2224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/>
              <p14:cNvContentPartPr/>
              <p14:nvPr/>
            </p14:nvContentPartPr>
            <p14:xfrm>
              <a:off x="755640" y="3263760"/>
              <a:ext cx="248040" cy="3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9800" y="3200400"/>
                <a:ext cx="279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/>
              <p14:cNvContentPartPr/>
              <p14:nvPr/>
            </p14:nvContentPartPr>
            <p14:xfrm>
              <a:off x="755640" y="3448080"/>
              <a:ext cx="108360" cy="2556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9800" y="3384720"/>
                <a:ext cx="1400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/>
              <p14:cNvContentPartPr/>
              <p14:nvPr/>
            </p14:nvContentPartPr>
            <p14:xfrm>
              <a:off x="698400" y="3613320"/>
              <a:ext cx="133920" cy="2556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2560" y="3549600"/>
                <a:ext cx="1656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/>
              <p14:cNvContentPartPr/>
              <p14:nvPr/>
            </p14:nvContentPartPr>
            <p14:xfrm>
              <a:off x="755640" y="3860640"/>
              <a:ext cx="70200" cy="684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9800" y="3797280"/>
                <a:ext cx="101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/>
              <p14:cNvContentPartPr/>
              <p14:nvPr/>
            </p14:nvContentPartPr>
            <p14:xfrm>
              <a:off x="736560" y="4044960"/>
              <a:ext cx="108360" cy="1944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0720" y="3981600"/>
                <a:ext cx="1400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Ink 14"/>
              <p14:cNvContentPartPr/>
              <p14:nvPr/>
            </p14:nvContentPartPr>
            <p14:xfrm>
              <a:off x="762120" y="4781520"/>
              <a:ext cx="222480" cy="36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6280" y="4718160"/>
                <a:ext cx="25416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211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categorical.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88" y="3311717"/>
            <a:ext cx="11532458" cy="32385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8984" y="140053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Job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132" y="1446486"/>
            <a:ext cx="828675" cy="18192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b="14515"/>
          <a:stretch/>
        </p:blipFill>
        <p:spPr>
          <a:xfrm>
            <a:off x="2714625" y="1446486"/>
            <a:ext cx="6153150" cy="41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numerical.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78" y="1664144"/>
            <a:ext cx="10309409" cy="354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5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upsample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558" y="1400530"/>
            <a:ext cx="1609725" cy="523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577" y="1400530"/>
            <a:ext cx="56007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7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downsample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558" y="1400530"/>
            <a:ext cx="1609725" cy="523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754" y="1400530"/>
            <a:ext cx="56673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0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1905000"/>
            <a:ext cx="108870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6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Chia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chia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091" y="1400530"/>
            <a:ext cx="7781925" cy="2581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091" y="4120272"/>
            <a:ext cx="77628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0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Chia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chia Features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Labels.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64" y="2100748"/>
            <a:ext cx="5267325" cy="3714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138" y="2108986"/>
            <a:ext cx="5562600" cy="3676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314" y="1581665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 sample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70138" y="1609812"/>
            <a:ext cx="146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30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Logistic Regression.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02" y="3030110"/>
            <a:ext cx="4600575" cy="3648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4314" y="2570207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 sample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06" y="3030110"/>
            <a:ext cx="4629150" cy="35718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79060" y="2660778"/>
            <a:ext cx="146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 sample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68" y="1317586"/>
            <a:ext cx="79248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9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k-Nearest Neighbors: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upsample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52" y="1400530"/>
            <a:ext cx="4629150" cy="3981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42" y="1367193"/>
            <a:ext cx="45815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4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k-Nearest Neighbors: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upsample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76" y="1400530"/>
            <a:ext cx="4600575" cy="400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90" y="1352905"/>
            <a:ext cx="46863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9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k-Nearest Neighbors: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upsample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1390650"/>
            <a:ext cx="46482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7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k-Nearest Neighbors: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downsample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51" y="1400530"/>
            <a:ext cx="4819650" cy="4019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003" y="1400530"/>
            <a:ext cx="46386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7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k-Nearest Neighbors: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downsample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92" y="1400530"/>
            <a:ext cx="4619625" cy="4048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536" y="1400530"/>
            <a:ext cx="45434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0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k-Nearest Neighbors: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downsample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237" y="1381125"/>
            <a:ext cx="45815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9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Multinominal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Naïve Bayes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2343665"/>
            <a:ext cx="4648200" cy="350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873" y="2371852"/>
            <a:ext cx="4638675" cy="3514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4314" y="1581665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 sample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70138" y="1609812"/>
            <a:ext cx="146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4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66"/>
          <a:stretch/>
        </p:blipFill>
        <p:spPr>
          <a:xfrm>
            <a:off x="4123424" y="1103870"/>
            <a:ext cx="3895725" cy="537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Complement Naïve Bayes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4314" y="1581665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 sample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70138" y="1609812"/>
            <a:ext cx="146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 sample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14" y="2371852"/>
            <a:ext cx="4657725" cy="3590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138" y="2371852"/>
            <a:ext cx="45910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8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Bernoulli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Naïve Bayes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4314" y="1581665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 sample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70138" y="1609812"/>
            <a:ext cx="146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 sample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14" y="2371852"/>
            <a:ext cx="4524375" cy="350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138" y="2371852"/>
            <a:ext cx="45148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SVM.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679" y="2367219"/>
            <a:ext cx="4610100" cy="3724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809" y="2367219"/>
            <a:ext cx="4629150" cy="37052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5679" y="1614616"/>
            <a:ext cx="2219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kernel='linear', C=100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21503" y="1642763"/>
            <a:ext cx="429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kernel='poly', degree=2, gamma=0.1, </a:t>
            </a:r>
            <a:r>
              <a:rPr lang="en-US" dirty="0" smtClean="0"/>
              <a:t>C=100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06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SVM.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5679" y="1614616"/>
            <a:ext cx="368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kernel='sigmoid', gamma=0.1, </a:t>
            </a:r>
            <a:r>
              <a:rPr lang="en-US" dirty="0" smtClean="0"/>
              <a:t>C=100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21503" y="1642763"/>
            <a:ext cx="3168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kernel='</a:t>
            </a:r>
            <a:r>
              <a:rPr lang="en-US" dirty="0" err="1"/>
              <a:t>rbf</a:t>
            </a:r>
            <a:r>
              <a:rPr lang="en-US" dirty="0"/>
              <a:t>', gamma=0.1, </a:t>
            </a:r>
            <a:r>
              <a:rPr lang="en-US" dirty="0" smtClean="0"/>
              <a:t>C=100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679" y="2367219"/>
            <a:ext cx="4619625" cy="3714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503" y="2367219"/>
            <a:ext cx="46958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8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MultiLayer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Perceptron.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82" y="2877712"/>
            <a:ext cx="6000750" cy="1514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52" y="4392187"/>
            <a:ext cx="5867400" cy="542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52" y="4801182"/>
            <a:ext cx="3524250" cy="809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802" y="337751"/>
            <a:ext cx="5851053" cy="62083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7630" y="1554608"/>
            <a:ext cx="5913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Non-Dropout</a:t>
            </a:r>
          </a:p>
          <a:p>
            <a:r>
              <a:rPr lang="en-US" dirty="0" smtClean="0"/>
              <a:t>Input 500 neurons, </a:t>
            </a:r>
            <a:r>
              <a:rPr lang="en-US" dirty="0" err="1"/>
              <a:t>input_dim</a:t>
            </a:r>
            <a:r>
              <a:rPr lang="en-US" dirty="0"/>
              <a:t> = </a:t>
            </a:r>
            <a:r>
              <a:rPr lang="en-US" dirty="0" smtClean="0"/>
              <a:t>56</a:t>
            </a:r>
          </a:p>
          <a:p>
            <a:r>
              <a:rPr lang="en-US" dirty="0" smtClean="0"/>
              <a:t>1 hidden layer (</a:t>
            </a:r>
            <a:r>
              <a:rPr lang="en-US" dirty="0" err="1" smtClean="0"/>
              <a:t>relu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Output 2 neuron (sigmoid)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0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MultiLayer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Perceptron.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52" y="4392187"/>
            <a:ext cx="5867400" cy="5429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7630" y="1554608"/>
            <a:ext cx="5913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Dropout = 0.5</a:t>
            </a:r>
          </a:p>
          <a:p>
            <a:r>
              <a:rPr lang="en-US" dirty="0" smtClean="0"/>
              <a:t>Input 500 neurons, </a:t>
            </a:r>
            <a:r>
              <a:rPr lang="en-US" dirty="0" err="1"/>
              <a:t>input_dim</a:t>
            </a:r>
            <a:r>
              <a:rPr lang="en-US" dirty="0"/>
              <a:t> = </a:t>
            </a:r>
            <a:r>
              <a:rPr lang="en-US" dirty="0" smtClean="0"/>
              <a:t>56</a:t>
            </a:r>
          </a:p>
          <a:p>
            <a:r>
              <a:rPr lang="en-US" dirty="0" smtClean="0"/>
              <a:t>1 hidden layer (</a:t>
            </a:r>
            <a:r>
              <a:rPr lang="en-US" dirty="0" err="1" smtClean="0"/>
              <a:t>relu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Output 2 neuron (sigmoid)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52" y="2749650"/>
            <a:ext cx="6010275" cy="1647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52" y="4935112"/>
            <a:ext cx="3400425" cy="828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355" y="247233"/>
            <a:ext cx="6045645" cy="641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8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MultiLayer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Perceptron.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7630" y="1175666"/>
            <a:ext cx="59138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Early stopping</a:t>
            </a:r>
          </a:p>
          <a:p>
            <a:r>
              <a:rPr lang="en-US" dirty="0" smtClean="0"/>
              <a:t>Dropout = 0.5</a:t>
            </a:r>
          </a:p>
          <a:p>
            <a:r>
              <a:rPr lang="en-US" dirty="0" smtClean="0"/>
              <a:t>Input 500 neurons, </a:t>
            </a:r>
            <a:r>
              <a:rPr lang="en-US" dirty="0" err="1"/>
              <a:t>input_dim</a:t>
            </a:r>
            <a:r>
              <a:rPr lang="en-US" dirty="0"/>
              <a:t> = </a:t>
            </a:r>
            <a:r>
              <a:rPr lang="en-US" dirty="0" smtClean="0"/>
              <a:t>56</a:t>
            </a:r>
          </a:p>
          <a:p>
            <a:r>
              <a:rPr lang="en-US" dirty="0" smtClean="0"/>
              <a:t>1 hidden layer (</a:t>
            </a:r>
            <a:r>
              <a:rPr lang="en-US" dirty="0" err="1" smtClean="0"/>
              <a:t>relu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Output 2 neuron (sigmoid)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52" y="4405712"/>
            <a:ext cx="5991225" cy="628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52" y="2646052"/>
            <a:ext cx="5991225" cy="1714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52" y="5056465"/>
            <a:ext cx="3324225" cy="800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52" y="5878668"/>
            <a:ext cx="9820275" cy="6953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7873" y="312302"/>
            <a:ext cx="5889194" cy="55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1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MultiLayer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Perceptron.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9654" y="1554608"/>
            <a:ext cx="5913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Non-Dropout</a:t>
            </a:r>
          </a:p>
          <a:p>
            <a:r>
              <a:rPr lang="en-US" dirty="0" smtClean="0"/>
              <a:t>Input 500 neurons, </a:t>
            </a:r>
            <a:r>
              <a:rPr lang="en-US" dirty="0" err="1"/>
              <a:t>input_dim</a:t>
            </a:r>
            <a:r>
              <a:rPr lang="en-US" dirty="0"/>
              <a:t> = </a:t>
            </a:r>
            <a:r>
              <a:rPr lang="en-US" dirty="0" smtClean="0"/>
              <a:t>56</a:t>
            </a:r>
          </a:p>
          <a:p>
            <a:r>
              <a:rPr lang="en-US" dirty="0" smtClean="0"/>
              <a:t>1 hidden layer (</a:t>
            </a:r>
            <a:r>
              <a:rPr lang="en-US" dirty="0" err="1" smtClean="0"/>
              <a:t>relu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Output 2 neuron (</a:t>
            </a:r>
            <a:r>
              <a:rPr lang="en-US" dirty="0" err="1" smtClean="0"/>
              <a:t>softmax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4" y="2909015"/>
            <a:ext cx="3543300" cy="847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389" y="201261"/>
            <a:ext cx="6156367" cy="665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0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MultiLayer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Perceptron.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5557" y="1554608"/>
            <a:ext cx="5913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Dropout = 0.5</a:t>
            </a:r>
          </a:p>
          <a:p>
            <a:r>
              <a:rPr lang="en-US" dirty="0" smtClean="0"/>
              <a:t>Input 500 neurons, </a:t>
            </a:r>
            <a:r>
              <a:rPr lang="en-US" dirty="0" err="1"/>
              <a:t>input_dim</a:t>
            </a:r>
            <a:r>
              <a:rPr lang="en-US" dirty="0"/>
              <a:t> = </a:t>
            </a:r>
            <a:r>
              <a:rPr lang="en-US" dirty="0" smtClean="0"/>
              <a:t>56</a:t>
            </a:r>
          </a:p>
          <a:p>
            <a:r>
              <a:rPr lang="en-US" dirty="0" smtClean="0"/>
              <a:t>1 hidden layer (</a:t>
            </a:r>
            <a:r>
              <a:rPr lang="en-US" dirty="0" err="1" smtClean="0"/>
              <a:t>relu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Output 2 neuron (</a:t>
            </a:r>
            <a:r>
              <a:rPr lang="en-US" dirty="0" err="1" smtClean="0"/>
              <a:t>softmax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57" y="2754937"/>
            <a:ext cx="3505200" cy="752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148" y="856734"/>
            <a:ext cx="5521922" cy="576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0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MultiLayer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Perceptron.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383" y="1554608"/>
            <a:ext cx="59138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Early stopping</a:t>
            </a:r>
          </a:p>
          <a:p>
            <a:r>
              <a:rPr lang="en-US" dirty="0" smtClean="0"/>
              <a:t>Dropout = 0.5</a:t>
            </a:r>
          </a:p>
          <a:p>
            <a:r>
              <a:rPr lang="en-US" dirty="0" smtClean="0"/>
              <a:t>Input 500 neurons, </a:t>
            </a:r>
            <a:r>
              <a:rPr lang="en-US" dirty="0" err="1"/>
              <a:t>input_dim</a:t>
            </a:r>
            <a:r>
              <a:rPr lang="en-US" dirty="0"/>
              <a:t> = </a:t>
            </a:r>
            <a:r>
              <a:rPr lang="en-US" dirty="0" smtClean="0"/>
              <a:t>56</a:t>
            </a:r>
          </a:p>
          <a:p>
            <a:r>
              <a:rPr lang="en-US" dirty="0" smtClean="0"/>
              <a:t>1 hidden layer (</a:t>
            </a:r>
            <a:r>
              <a:rPr lang="en-US" dirty="0" err="1" smtClean="0"/>
              <a:t>relu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Output 2 neuron (</a:t>
            </a:r>
            <a:r>
              <a:rPr lang="en-US" dirty="0" err="1" smtClean="0"/>
              <a:t>softmax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86" y="5913227"/>
            <a:ext cx="983932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39" y="3102423"/>
            <a:ext cx="3457575" cy="809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055" y="271874"/>
            <a:ext cx="5264423" cy="552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9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box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7" y="2232554"/>
            <a:ext cx="11329073" cy="46790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457" y="1416206"/>
            <a:ext cx="3028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Age: [17; 98] – {90; 93; 96; 97}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9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MultiLayer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Perceptron.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7807" y="1554608"/>
            <a:ext cx="5913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500 neurons, </a:t>
            </a:r>
            <a:r>
              <a:rPr lang="en-US" dirty="0" err="1"/>
              <a:t>input_dim</a:t>
            </a:r>
            <a:r>
              <a:rPr lang="en-US" dirty="0"/>
              <a:t> = </a:t>
            </a:r>
            <a:r>
              <a:rPr lang="en-US" dirty="0" smtClean="0"/>
              <a:t>56</a:t>
            </a:r>
          </a:p>
          <a:p>
            <a:r>
              <a:rPr lang="en-US" dirty="0" smtClean="0"/>
              <a:t>1 hidden layer (sigmoid)</a:t>
            </a:r>
          </a:p>
          <a:p>
            <a:r>
              <a:rPr lang="en-US" dirty="0" smtClean="0"/>
              <a:t>Output 2 neuron (sigmoid)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957" y="339748"/>
            <a:ext cx="6033787" cy="651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8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MultiLayer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Perceptron.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5557" y="1554608"/>
            <a:ext cx="5913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Dropout = 0.5</a:t>
            </a:r>
          </a:p>
          <a:p>
            <a:r>
              <a:rPr lang="en-US" dirty="0" smtClean="0"/>
              <a:t>Input 500 neurons, </a:t>
            </a:r>
            <a:r>
              <a:rPr lang="en-US" dirty="0" err="1"/>
              <a:t>input_dim</a:t>
            </a:r>
            <a:r>
              <a:rPr lang="en-US" dirty="0"/>
              <a:t> = </a:t>
            </a:r>
            <a:r>
              <a:rPr lang="en-US" dirty="0" smtClean="0"/>
              <a:t>56</a:t>
            </a:r>
          </a:p>
          <a:p>
            <a:r>
              <a:rPr lang="en-US" dirty="0" smtClean="0"/>
              <a:t>1 hidden layer (sigmoid)</a:t>
            </a:r>
          </a:p>
          <a:p>
            <a:r>
              <a:rPr lang="en-US" dirty="0" smtClean="0"/>
              <a:t>Output 2 neuron (sigmoid)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823" y="571131"/>
            <a:ext cx="5763911" cy="608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7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MultiLayer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Perceptron.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383" y="1554608"/>
            <a:ext cx="59138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Early stopping</a:t>
            </a:r>
          </a:p>
          <a:p>
            <a:r>
              <a:rPr lang="en-US" dirty="0" smtClean="0"/>
              <a:t>Dropout = 0.5</a:t>
            </a:r>
          </a:p>
          <a:p>
            <a:r>
              <a:rPr lang="en-US" dirty="0" smtClean="0"/>
              <a:t>Input 500 neurons, </a:t>
            </a:r>
            <a:r>
              <a:rPr lang="en-US" dirty="0" err="1"/>
              <a:t>input_dim</a:t>
            </a:r>
            <a:r>
              <a:rPr lang="en-US" dirty="0"/>
              <a:t> = </a:t>
            </a:r>
            <a:r>
              <a:rPr lang="en-US" dirty="0" smtClean="0"/>
              <a:t>56</a:t>
            </a:r>
          </a:p>
          <a:p>
            <a:r>
              <a:rPr lang="en-US" dirty="0" smtClean="0"/>
              <a:t>1 hidden layer (sigmoid)</a:t>
            </a:r>
          </a:p>
          <a:p>
            <a:r>
              <a:rPr lang="en-US" dirty="0" smtClean="0"/>
              <a:t>Output 2 neuron (sigmoid)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3" y="6112889"/>
            <a:ext cx="9906000" cy="704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958" y="303643"/>
            <a:ext cx="5562729" cy="588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6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Overfitting.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2987"/>
            <a:ext cx="5906996" cy="436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379" y="1282985"/>
            <a:ext cx="5914864" cy="437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3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Overfitting.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249" y="1400530"/>
            <a:ext cx="6268994" cy="463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Overfitting.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3" y="934428"/>
            <a:ext cx="5314510" cy="5746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148" y="947352"/>
            <a:ext cx="5513684" cy="57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6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Convolution Neural Network.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354" y="1026653"/>
            <a:ext cx="5696723" cy="56967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9389" y="1748589"/>
            <a:ext cx="388587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: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CIFAR-10</a:t>
            </a:r>
          </a:p>
          <a:p>
            <a:endParaRPr lang="en-US" dirty="0" smtClean="0"/>
          </a:p>
          <a:p>
            <a:r>
              <a:rPr lang="en-US" dirty="0" smtClean="0"/>
              <a:t>60.000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32x32</a:t>
            </a:r>
          </a:p>
          <a:p>
            <a:endParaRPr lang="en-US" dirty="0" smtClean="0"/>
          </a:p>
          <a:p>
            <a:r>
              <a:rPr lang="en-US" dirty="0" err="1" smtClean="0"/>
              <a:t>Kênh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RGB</a:t>
            </a:r>
          </a:p>
          <a:p>
            <a:endParaRPr lang="en-US" dirty="0" smtClean="0"/>
          </a:p>
          <a:p>
            <a:r>
              <a:rPr lang="en-US" dirty="0" err="1" smtClean="0"/>
              <a:t>Có</a:t>
            </a:r>
            <a:r>
              <a:rPr lang="en-US" dirty="0" smtClean="0"/>
              <a:t> 10 </a:t>
            </a:r>
            <a:r>
              <a:rPr lang="en-US" dirty="0" err="1" smtClean="0"/>
              <a:t>lớp</a:t>
            </a:r>
            <a:r>
              <a:rPr lang="en-US" dirty="0" smtClean="0"/>
              <a:t>: 6000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/>
              <a:t>10 </a:t>
            </a:r>
            <a:r>
              <a:rPr lang="en-US" dirty="0" err="1"/>
              <a:t>lớp</a:t>
            </a:r>
            <a:r>
              <a:rPr lang="en-US" dirty="0"/>
              <a:t>: airplane; automobile; bird; cat;</a:t>
            </a:r>
          </a:p>
          <a:p>
            <a:r>
              <a:rPr lang="en-US" dirty="0"/>
              <a:t>	deer; dog; frog; horse; ship;</a:t>
            </a:r>
          </a:p>
          <a:p>
            <a:r>
              <a:rPr lang="en-US" dirty="0"/>
              <a:t>	</a:t>
            </a:r>
            <a:r>
              <a:rPr lang="en-US" dirty="0" smtClean="0"/>
              <a:t>truck</a:t>
            </a:r>
          </a:p>
          <a:p>
            <a:endParaRPr lang="en-US" dirty="0" smtClean="0"/>
          </a:p>
          <a:p>
            <a:r>
              <a:rPr lang="en-US" dirty="0" smtClean="0"/>
              <a:t>50.000 train</a:t>
            </a:r>
          </a:p>
          <a:p>
            <a:r>
              <a:rPr lang="en-US" dirty="0" smtClean="0"/>
              <a:t>10.000 test</a:t>
            </a:r>
          </a:p>
        </p:txBody>
      </p:sp>
    </p:spTree>
    <p:extLst>
      <p:ext uri="{BB962C8B-B14F-4D97-AF65-F5344CB8AC3E}">
        <p14:creationId xmlns:p14="http://schemas.microsoft.com/office/powerpoint/2010/main" val="17945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Convolution Neural Network.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33" y="1442477"/>
            <a:ext cx="6705600" cy="1362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433" y="2804552"/>
            <a:ext cx="68294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3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Convolution Neural Network.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68" y="1400530"/>
            <a:ext cx="3914775" cy="68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262" y="2266950"/>
            <a:ext cx="64674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Convolution Neural Network.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585912"/>
            <a:ext cx="110775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1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box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46" y="2595017"/>
            <a:ext cx="11411574" cy="4210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0457" y="1303912"/>
            <a:ext cx="10491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Job: admin.; blue-collar; entrepreneur; housemaid; management; retired; self-employment; services; student;</a:t>
            </a:r>
          </a:p>
          <a:p>
            <a:r>
              <a:rPr lang="en-US" dirty="0"/>
              <a:t>	</a:t>
            </a:r>
            <a:r>
              <a:rPr lang="en-US" dirty="0" smtClean="0"/>
              <a:t>technician; unemployed; unknown.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7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Convolution Neural Network.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247518"/>
            <a:ext cx="11044366" cy="504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8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box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62" y="3020783"/>
            <a:ext cx="11782074" cy="37636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0457" y="1608716"/>
            <a:ext cx="429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Marital: divorced; married; single; unknown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11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box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0" y="1945963"/>
            <a:ext cx="11545585" cy="47795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457" y="1608716"/>
            <a:ext cx="10444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Education: basic.4y; basic.6y; basic.9y; </a:t>
            </a:r>
            <a:r>
              <a:rPr lang="en-US" dirty="0" err="1" smtClean="0"/>
              <a:t>high.school</a:t>
            </a:r>
            <a:r>
              <a:rPr lang="en-US" dirty="0" smtClean="0"/>
              <a:t>; </a:t>
            </a:r>
            <a:r>
              <a:rPr lang="en-US" dirty="0" err="1" smtClean="0"/>
              <a:t>professional.course</a:t>
            </a:r>
            <a:r>
              <a:rPr lang="en-US" dirty="0" smtClean="0"/>
              <a:t>; </a:t>
            </a:r>
            <a:r>
              <a:rPr lang="en-US" dirty="0" err="1" smtClean="0"/>
              <a:t>university.degree</a:t>
            </a:r>
            <a:r>
              <a:rPr lang="en-US" dirty="0" smtClean="0"/>
              <a:t>; illiterate; unknown.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95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07600" cy="140053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box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" y="2427224"/>
            <a:ext cx="11640369" cy="43492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457" y="1608716"/>
            <a:ext cx="467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Default: has credit in default: yes; no; unknown.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49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2865</TotalTime>
  <Words>941</Words>
  <Application>Microsoft Office PowerPoint</Application>
  <PresentationFormat>Widescreen</PresentationFormat>
  <Paragraphs>152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Times New Roman</vt:lpstr>
      <vt:lpstr>Office Theme</vt:lpstr>
      <vt:lpstr>BÁO CÁO  XÂY DỰNG MÔ HÌNH HỌC MÁY CHO BÀI TOÁN PHÂN LOẠI</vt:lpstr>
      <vt:lpstr>1. Chọn dữ liệu.</vt:lpstr>
      <vt:lpstr>2. Mô tả dữ liệu.</vt:lpstr>
      <vt:lpstr>2. Mô tả dữ liệu.</vt:lpstr>
      <vt:lpstr>3. Biểu đồ box theo phân lớp.</vt:lpstr>
      <vt:lpstr>3. Biểu đồ box theo phân lớp.</vt:lpstr>
      <vt:lpstr>3. Biểu đồ box theo phân lớp.</vt:lpstr>
      <vt:lpstr>3. Biểu đồ box theo phân lớp.</vt:lpstr>
      <vt:lpstr>3. Biểu đồ box theo phân lớp.</vt:lpstr>
      <vt:lpstr>3. Biểu đồ box theo phân lớp.</vt:lpstr>
      <vt:lpstr>3. Biểu đồ box theo phân lớp.</vt:lpstr>
      <vt:lpstr>3. Biểu đồ box theo phân lớp.</vt:lpstr>
      <vt:lpstr>3. Biểu đồ box theo phân lớp.</vt:lpstr>
      <vt:lpstr>3. Biểu đồ box theo phân lớp.</vt:lpstr>
      <vt:lpstr>3. Biểu đồ box theo phân lớp.</vt:lpstr>
      <vt:lpstr>3. Biểu đồ box theo phân lớp.</vt:lpstr>
      <vt:lpstr>3. Biểu đồ box theo phân lớp.</vt:lpstr>
      <vt:lpstr>3. Biểu đồ box theo phân lớp.</vt:lpstr>
      <vt:lpstr>3. Biểu đồ box theo phân lớp.</vt:lpstr>
      <vt:lpstr>3. Biểu đồ box theo phân lớp.</vt:lpstr>
      <vt:lpstr>3. Biểu đồ box theo phân lớp.</vt:lpstr>
      <vt:lpstr>3. Biểu đồ box theo phân lớp.</vt:lpstr>
      <vt:lpstr>3. Biểu đồ box theo phân lớp.</vt:lpstr>
      <vt:lpstr>4. Chuẩn hóa dữ liệu: bỏ unknown.</vt:lpstr>
      <vt:lpstr>4. Chuẩn hóa dữ liệu.</vt:lpstr>
      <vt:lpstr>4. Chuẩn hóa dữ liệu: categorical.</vt:lpstr>
      <vt:lpstr>4. Chuẩn hóa dữ liệu: numerical.</vt:lpstr>
      <vt:lpstr>4. Cân bằng dữ liệu: upsample.</vt:lpstr>
      <vt:lpstr>4. Cân bằng dữ liệu: downsample.</vt:lpstr>
      <vt:lpstr>5. Chia dữ liệu: chia DataFrame.</vt:lpstr>
      <vt:lpstr>5. Chia dữ liệu: chia Features và Labels.</vt:lpstr>
      <vt:lpstr>6. Logistic Regression.</vt:lpstr>
      <vt:lpstr>6. k-Nearest Neighbors: upsample.</vt:lpstr>
      <vt:lpstr>6. k-Nearest Neighbors: upsample.</vt:lpstr>
      <vt:lpstr>6. k-Nearest Neighbors: upsample.</vt:lpstr>
      <vt:lpstr>6. k-Nearest Neighbors: downsample.</vt:lpstr>
      <vt:lpstr>6. k-Nearest Neighbors: downsample.</vt:lpstr>
      <vt:lpstr>6. k-Nearest Neighbors: downsample.</vt:lpstr>
      <vt:lpstr>7. Multinominal Naïve Bayes.</vt:lpstr>
      <vt:lpstr>7. Complement Naïve Bayes.</vt:lpstr>
      <vt:lpstr>7. Bernoulli Naïve Bayes.</vt:lpstr>
      <vt:lpstr>8. SVM.</vt:lpstr>
      <vt:lpstr>8. SVM.</vt:lpstr>
      <vt:lpstr>9. MultiLayer Perceptron.</vt:lpstr>
      <vt:lpstr>9. MultiLayer Perceptron.</vt:lpstr>
      <vt:lpstr>9. MultiLayer Perceptron.</vt:lpstr>
      <vt:lpstr>9. MultiLayer Perceptron.</vt:lpstr>
      <vt:lpstr>9. MultiLayer Perceptron.</vt:lpstr>
      <vt:lpstr>9. MultiLayer Perceptron.</vt:lpstr>
      <vt:lpstr>9. MultiLayer Perceptron.</vt:lpstr>
      <vt:lpstr>9. MultiLayer Perceptron.</vt:lpstr>
      <vt:lpstr>9. MultiLayer Perceptron.</vt:lpstr>
      <vt:lpstr>10. Overfitting.</vt:lpstr>
      <vt:lpstr>10. Overfitting.</vt:lpstr>
      <vt:lpstr>10. Overfitting.</vt:lpstr>
      <vt:lpstr>10. Convolution Neural Network.</vt:lpstr>
      <vt:lpstr>10. Convolution Neural Network.</vt:lpstr>
      <vt:lpstr>10. Convolution Neural Network.</vt:lpstr>
      <vt:lpstr>10. Convolution Neural Network.</vt:lpstr>
      <vt:lpstr>10. Convolution Neural Network.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Lam Phucnghi</dc:creator>
  <cp:lastModifiedBy>Lam Phucnghi</cp:lastModifiedBy>
  <cp:revision>777</cp:revision>
  <dcterms:created xsi:type="dcterms:W3CDTF">2018-11-14T18:03:31Z</dcterms:created>
  <dcterms:modified xsi:type="dcterms:W3CDTF">2020-11-26T20:23:34Z</dcterms:modified>
</cp:coreProperties>
</file>